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jNGTZaiONpNLhDDGVKqI22RzWe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95190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7667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f0bfe7fd2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f0bfe7fd2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220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304800" y="1192763"/>
            <a:ext cx="6096000" cy="32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mbria"/>
              <a:buNone/>
            </a:pPr>
            <a:r>
              <a:rPr lang="en-US" sz="26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Analyzing the Reported Prevalence of Heart Disease </a:t>
            </a:r>
            <a:r>
              <a:rPr lang="en-US" sz="26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</a:t>
            </a:r>
            <a:r>
              <a:rPr lang="en-US" sz="26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mong United States Adults : Trends from the National Center for Health Statistics Database</a:t>
            </a:r>
            <a:endParaRPr lang="en-US" sz="2000" b="1" i="0" u="none" strike="noStrike" cap="none" dirty="0">
              <a:solidFill>
                <a:srgbClr val="BFBFB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304800" y="4953000"/>
            <a:ext cx="472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en-US" sz="2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Blessing </a:t>
            </a:r>
            <a:r>
              <a:rPr lang="en-US" sz="2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Itua</a:t>
            </a:r>
            <a:r>
              <a:rPr lang="en-US" sz="2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endParaRPr sz="2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en-US" sz="20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Annotto</a:t>
            </a:r>
            <a:r>
              <a:rPr lang="en-US" sz="20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Bay </a:t>
            </a:r>
            <a:r>
              <a:rPr lang="en-US" sz="20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Hospital</a:t>
            </a:r>
            <a:r>
              <a:rPr lang="en-US" sz="20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St. Mary, </a:t>
            </a:r>
            <a:r>
              <a:rPr lang="en-US" sz="20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Jamaica </a:t>
            </a:r>
            <a:endParaRPr sz="20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f0bfe7fd2c_0_1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4750500" cy="6858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1050" b="1" dirty="0" smtClean="0"/>
              <a:t>Co-authorship:</a:t>
            </a:r>
            <a:r>
              <a:rPr lang="en-US" sz="1050" baseline="30000" dirty="0" smtClean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1050" dirty="0" smtClean="0">
                <a:solidFill>
                  <a:srgbClr val="222222"/>
                </a:solidFill>
                <a:highlight>
                  <a:srgbClr val="FFFFFF"/>
                </a:highlight>
              </a:rPr>
              <a:t>Oluwafeyi </a:t>
            </a:r>
            <a:r>
              <a:rPr lang="en-US" sz="1050" dirty="0" err="1">
                <a:solidFill>
                  <a:srgbClr val="222222"/>
                </a:solidFill>
                <a:highlight>
                  <a:srgbClr val="FFFFFF"/>
                </a:highlight>
              </a:rPr>
              <a:t>Adedoyin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 MD; </a:t>
            </a:r>
            <a:r>
              <a:rPr lang="en-US" sz="1050" baseline="30000" dirty="0">
                <a:solidFill>
                  <a:srgbClr val="222222"/>
                </a:solidFill>
                <a:highlight>
                  <a:srgbClr val="FFFFFF"/>
                </a:highlight>
              </a:rPr>
              <a:t>2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Seye A </a:t>
            </a:r>
            <a:r>
              <a:rPr lang="en-US" sz="1050" dirty="0" err="1">
                <a:solidFill>
                  <a:srgbClr val="222222"/>
                </a:solidFill>
                <a:highlight>
                  <a:srgbClr val="FFFFFF"/>
                </a:highlight>
              </a:rPr>
              <a:t>Olaniyi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 err="1">
                <a:solidFill>
                  <a:srgbClr val="222222"/>
                </a:solidFill>
                <a:highlight>
                  <a:srgbClr val="FFFFFF"/>
                </a:highlight>
              </a:rPr>
              <a:t>MBChB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; </a:t>
            </a:r>
            <a:r>
              <a:rPr lang="en-US" sz="1050" baseline="30000" dirty="0">
                <a:solidFill>
                  <a:srgbClr val="222222"/>
                </a:solidFill>
                <a:highlight>
                  <a:srgbClr val="FFFFFF"/>
                </a:highlight>
              </a:rPr>
              <a:t>3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Wendy Miranda MD; </a:t>
            </a:r>
            <a:r>
              <a:rPr lang="en-US" sz="1050" baseline="30000" dirty="0">
                <a:solidFill>
                  <a:srgbClr val="222222"/>
                </a:solidFill>
                <a:highlight>
                  <a:srgbClr val="FFFFFF"/>
                </a:highlight>
              </a:rPr>
              <a:t>4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Omolola</a:t>
            </a:r>
            <a:endParaRPr sz="1050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R </a:t>
            </a:r>
            <a:r>
              <a:rPr lang="en-US" sz="1050" dirty="0" err="1">
                <a:solidFill>
                  <a:srgbClr val="222222"/>
                </a:solidFill>
                <a:highlight>
                  <a:srgbClr val="FFFFFF"/>
                </a:highlight>
              </a:rPr>
              <a:t>Ajekigbe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 MBBS; </a:t>
            </a:r>
            <a:r>
              <a:rPr lang="en-US" sz="1050" baseline="30000" dirty="0">
                <a:solidFill>
                  <a:srgbClr val="222222"/>
                </a:solidFill>
                <a:highlight>
                  <a:srgbClr val="FFFFFF"/>
                </a:highlight>
              </a:rPr>
              <a:t>5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Ifelunwa M </a:t>
            </a:r>
            <a:r>
              <a:rPr lang="en-US" sz="1050" dirty="0" err="1">
                <a:solidFill>
                  <a:srgbClr val="222222"/>
                </a:solidFill>
                <a:highlight>
                  <a:srgbClr val="FFFFFF"/>
                </a:highlight>
              </a:rPr>
              <a:t>Osanakpo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 MD, </a:t>
            </a:r>
            <a:r>
              <a:rPr lang="en-US" sz="1050" baseline="30000" dirty="0">
                <a:solidFill>
                  <a:srgbClr val="222222"/>
                </a:solidFill>
                <a:highlight>
                  <a:srgbClr val="FFFFFF"/>
                </a:highlight>
              </a:rPr>
              <a:t>6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Ogbodo T. Charles MBBS; </a:t>
            </a:r>
            <a:r>
              <a:rPr lang="en-US" sz="1050" baseline="30000" dirty="0">
                <a:solidFill>
                  <a:srgbClr val="222222"/>
                </a:solidFill>
                <a:highlight>
                  <a:srgbClr val="FFFFFF"/>
                </a:highlight>
              </a:rPr>
              <a:t>7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Linda A. </a:t>
            </a:r>
            <a:r>
              <a:rPr lang="en-US" sz="1050" dirty="0" err="1">
                <a:solidFill>
                  <a:srgbClr val="222222"/>
                </a:solidFill>
                <a:highlight>
                  <a:srgbClr val="FFFFFF"/>
                </a:highlight>
              </a:rPr>
              <a:t>Mbah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 MD; </a:t>
            </a:r>
            <a:r>
              <a:rPr lang="en-US" sz="1050" baseline="30000" dirty="0">
                <a:solidFill>
                  <a:srgbClr val="222222"/>
                </a:solidFill>
                <a:highlight>
                  <a:srgbClr val="FFFFFF"/>
                </a:highlight>
              </a:rPr>
              <a:t>8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Adaobi E. </a:t>
            </a:r>
            <a:r>
              <a:rPr lang="en-US" sz="1050" dirty="0" err="1">
                <a:solidFill>
                  <a:srgbClr val="222222"/>
                </a:solidFill>
                <a:highlight>
                  <a:srgbClr val="FFFFFF"/>
                </a:highlight>
              </a:rPr>
              <a:t>Atueyi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 MD; </a:t>
            </a:r>
            <a:r>
              <a:rPr lang="en-US" sz="1050" baseline="30000" dirty="0">
                <a:solidFill>
                  <a:srgbClr val="222222"/>
                </a:solidFill>
                <a:highlight>
                  <a:srgbClr val="FFFFFF"/>
                </a:highlight>
              </a:rPr>
              <a:t>9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Joseph O. </a:t>
            </a:r>
            <a:r>
              <a:rPr lang="en-US" sz="1050" dirty="0" err="1">
                <a:solidFill>
                  <a:srgbClr val="222222"/>
                </a:solidFill>
                <a:highlight>
                  <a:srgbClr val="FFFFFF"/>
                </a:highlight>
              </a:rPr>
              <a:t>Adewale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 MBBS; </a:t>
            </a:r>
            <a:r>
              <a:rPr lang="en-US" sz="1050" baseline="30000" dirty="0">
                <a:solidFill>
                  <a:srgbClr val="222222"/>
                </a:solidFill>
                <a:highlight>
                  <a:srgbClr val="FFFFFF"/>
                </a:highlight>
              </a:rPr>
              <a:t>10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Blessing </a:t>
            </a:r>
            <a:r>
              <a:rPr lang="en-US" sz="1050" dirty="0" err="1">
                <a:solidFill>
                  <a:srgbClr val="222222"/>
                </a:solidFill>
                <a:highlight>
                  <a:srgbClr val="FFFFFF"/>
                </a:highlight>
              </a:rPr>
              <a:t>Itua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 MD; </a:t>
            </a:r>
            <a:r>
              <a:rPr lang="en-US" sz="1050" baseline="30000" dirty="0">
                <a:solidFill>
                  <a:srgbClr val="222222"/>
                </a:solidFill>
                <a:highlight>
                  <a:srgbClr val="FFFFFF"/>
                </a:highlight>
              </a:rPr>
              <a:t>11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Chidinma J. </a:t>
            </a:r>
            <a:r>
              <a:rPr lang="en-US" sz="1050" dirty="0" err="1">
                <a:solidFill>
                  <a:srgbClr val="222222"/>
                </a:solidFill>
                <a:highlight>
                  <a:srgbClr val="FFFFFF"/>
                </a:highlight>
              </a:rPr>
              <a:t>Kanu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 MD; </a:t>
            </a:r>
            <a:r>
              <a:rPr lang="en-US" sz="1050" baseline="30000" dirty="0">
                <a:solidFill>
                  <a:srgbClr val="222222"/>
                </a:solidFill>
                <a:highlight>
                  <a:srgbClr val="FFFFFF"/>
                </a:highlight>
              </a:rPr>
              <a:t>12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Chiadikobi A </a:t>
            </a:r>
            <a:r>
              <a:rPr lang="en-US" sz="1050" dirty="0" err="1">
                <a:solidFill>
                  <a:srgbClr val="222222"/>
                </a:solidFill>
                <a:highlight>
                  <a:srgbClr val="FFFFFF"/>
                </a:highlight>
              </a:rPr>
              <a:t>Okwu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 MBBS; *</a:t>
            </a:r>
            <a:r>
              <a:rPr lang="en-US" sz="1050" baseline="30000" dirty="0">
                <a:solidFill>
                  <a:srgbClr val="222222"/>
                </a:solidFill>
                <a:highlight>
                  <a:srgbClr val="FFFFFF"/>
                </a:highlight>
              </a:rPr>
              <a:t>13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Okelue Edwards </a:t>
            </a:r>
            <a:r>
              <a:rPr lang="en-US" sz="1050" dirty="0" err="1">
                <a:solidFill>
                  <a:srgbClr val="222222"/>
                </a:solidFill>
                <a:highlight>
                  <a:srgbClr val="FFFFFF"/>
                </a:highlight>
              </a:rPr>
              <a:t>Okobi</a:t>
            </a:r>
            <a:r>
              <a:rPr lang="en-US" sz="1050" dirty="0">
                <a:solidFill>
                  <a:srgbClr val="222222"/>
                </a:solidFill>
                <a:highlight>
                  <a:srgbClr val="FFFFFF"/>
                </a:highlight>
              </a:rPr>
              <a:t> MD, MS</a:t>
            </a:r>
            <a:r>
              <a:rPr lang="en-US" sz="1050" dirty="0" smtClean="0">
                <a:solidFill>
                  <a:srgbClr val="222222"/>
                </a:solidFill>
                <a:highlight>
                  <a:srgbClr val="FFFFFF"/>
                </a:highlight>
              </a:rPr>
              <a:t>.</a:t>
            </a:r>
            <a:endParaRPr lang="en-US" sz="1050" dirty="0" smtClean="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lang="en-US" sz="1050" b="1" dirty="0" smtClean="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lang="en-US" sz="1050" b="1" dirty="0" smtClean="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050" b="1" dirty="0" smtClean="0"/>
              <a:t>Objective:</a:t>
            </a: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050" b="1" dirty="0" smtClean="0"/>
              <a:t> </a:t>
            </a:r>
            <a:r>
              <a:rPr lang="en-US" sz="1050" dirty="0"/>
              <a:t>This study aims to analyze the reported prevalence of heart disease among united states adults.</a:t>
            </a:r>
            <a:endParaRPr sz="1050" dirty="0"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1050" b="1" dirty="0"/>
              <a:t>Methods</a:t>
            </a:r>
            <a:r>
              <a:rPr lang="en-US" sz="1050" dirty="0"/>
              <a:t>:  </a:t>
            </a:r>
            <a:endParaRPr lang="en-US" sz="1050" dirty="0" smtClean="0"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1050" dirty="0" smtClean="0"/>
              <a:t>A </a:t>
            </a:r>
            <a:r>
              <a:rPr lang="en-US" sz="1050" dirty="0"/>
              <a:t>thorough analysis of the national center of health and statistics database was done to examine socioeconomic and demographic variables. the outcome was summarized  using aggregate data from 1999-2019. one -way analysis of variance was used for statistical analysis</a:t>
            </a:r>
            <a:endParaRPr sz="105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050" b="1" dirty="0">
                <a:solidFill>
                  <a:srgbClr val="222222"/>
                </a:solidFill>
                <a:highlight>
                  <a:srgbClr val="FFFFFF"/>
                </a:highlight>
              </a:rPr>
              <a:t>Re</a:t>
            </a:r>
            <a:r>
              <a:rPr lang="en-US" sz="1050" b="1" dirty="0">
                <a:highlight>
                  <a:srgbClr val="FFFFFF"/>
                </a:highlight>
              </a:rPr>
              <a:t>sults</a:t>
            </a:r>
            <a:endParaRPr sz="1050" b="1" dirty="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050" dirty="0">
                <a:highlight>
                  <a:srgbClr val="FFFFFF"/>
                </a:highlight>
              </a:rPr>
              <a:t>The age-adjusted average reported heart disease prevalence for individuals aged 18 and over from 1999 to 2019 was 5.9%, fluctuating. Within the 18-44 age group, prevalence started at 1.0% and increased notably across subsequent age brackets: 45-54 (4.3%), 55-64 (9.9%), 65-74 (16.8%), and 75 and older (24.4%). </a:t>
            </a:r>
            <a:endParaRPr sz="1050" dirty="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050" dirty="0">
                <a:highlight>
                  <a:srgbClr val="FFFFFF"/>
                </a:highlight>
              </a:rPr>
              <a:t>Adult men consistently had a higher prevalence (7.6%) than women (4.5%). Prevalence varied among racial groups, with the highest in American Indian or Alaska Native-only individuals (12.4%). </a:t>
            </a:r>
            <a:endParaRPr sz="1050" dirty="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050" dirty="0">
                <a:highlight>
                  <a:srgbClr val="FFFFFF"/>
                </a:highlight>
              </a:rPr>
              <a:t>Socioeconomic variables illustrated a robust association between lower educational attainment, poverty, and increased heart disease prevalence. Geographic and metropolitan status analyses unveiled significant regional and residential disparities in reported heart disease prevalence. </a:t>
            </a:r>
            <a:endParaRPr sz="1050" dirty="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050" dirty="0">
                <a:highlight>
                  <a:srgbClr val="FFFFFF"/>
                </a:highlight>
              </a:rPr>
              <a:t>Education-level analysis revealed a higher prevalence for lower education (9.1%) and a lower prevalence for higher education (6.1%). Significant differences were observed in each category (p &lt; 0.001).</a:t>
            </a:r>
            <a:endParaRPr sz="1050" dirty="0"/>
          </a:p>
        </p:txBody>
      </p:sp>
      <p:sp>
        <p:nvSpPr>
          <p:cNvPr id="91" name="Google Shape;91;g2f0bfe7fd2c_0_1"/>
          <p:cNvSpPr txBox="1">
            <a:spLocks noGrp="1"/>
          </p:cNvSpPr>
          <p:nvPr>
            <p:ph type="body" idx="2"/>
          </p:nvPr>
        </p:nvSpPr>
        <p:spPr>
          <a:xfrm>
            <a:off x="4826300" y="75"/>
            <a:ext cx="4317600" cy="6858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2" name="Google Shape;92;g2f0bfe7fd2c_0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7750" y="0"/>
            <a:ext cx="4317600" cy="185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2f0bfe7fd2c_0_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6300" y="1776275"/>
            <a:ext cx="4317600" cy="1565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2f0bfe7fd2c_0_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27750" y="3342100"/>
            <a:ext cx="4317600" cy="16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2f0bfe7fd2c_0_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21325" y="4899275"/>
            <a:ext cx="4222676" cy="1565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330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Afzaal</dc:creator>
  <cp:lastModifiedBy>Farzeen Ammara</cp:lastModifiedBy>
  <cp:revision>5</cp:revision>
  <dcterms:created xsi:type="dcterms:W3CDTF">2006-08-16T00:00:00Z</dcterms:created>
  <dcterms:modified xsi:type="dcterms:W3CDTF">2024-08-11T10:21:16Z</dcterms:modified>
</cp:coreProperties>
</file>